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01" r:id="rId2"/>
    <p:sldId id="456" r:id="rId3"/>
    <p:sldId id="487" r:id="rId4"/>
    <p:sldId id="531" r:id="rId5"/>
    <p:sldId id="536" r:id="rId6"/>
    <p:sldId id="552" r:id="rId7"/>
  </p:sldIdLst>
  <p:sldSz cx="9144000" cy="6858000" type="screen4x3"/>
  <p:notesSz cx="71628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D5F2CF-497C-45DD-97B8-610A3111723A}">
          <p14:sldIdLst>
            <p14:sldId id="601"/>
            <p14:sldId id="456"/>
            <p14:sldId id="487"/>
            <p14:sldId id="531"/>
            <p14:sldId id="536"/>
            <p14:sldId id="552"/>
          </p14:sldIdLst>
        </p14:section>
        <p14:section name="Untitled Section" id="{EA720A3B-F130-4CAD-A360-15F7F9A9708C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jsoloria" initials="KC" lastIdx="6" clrIdx="0"/>
  <p:cmAuthor id="1" name="pdhawkins" initials="KC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C1A"/>
    <a:srgbClr val="D6492A"/>
    <a:srgbClr val="8E8F8F"/>
    <a:srgbClr val="333399"/>
    <a:srgbClr val="A50021"/>
    <a:srgbClr val="80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7" autoAdjust="0"/>
    <p:restoredTop sz="94628" autoAdjust="0"/>
  </p:normalViewPr>
  <p:slideViewPr>
    <p:cSldViewPr>
      <p:cViewPr>
        <p:scale>
          <a:sx n="80" d="100"/>
          <a:sy n="80" d="100"/>
        </p:scale>
        <p:origin x="-134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50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74" y="-84"/>
      </p:cViewPr>
      <p:guideLst>
        <p:guide orient="horz" pos="2976"/>
        <p:guide pos="22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t" anchorCtr="0" compatLnSpc="1">
            <a:prstTxWarp prst="textNoShape">
              <a:avLst/>
            </a:prstTxWarp>
          </a:bodyPr>
          <a:lstStyle>
            <a:lvl1pPr defTabSz="948817">
              <a:defRPr sz="1200"/>
            </a:lvl1pPr>
          </a:lstStyle>
          <a:p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7654" y="4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t" anchorCtr="0" compatLnSpc="1">
            <a:prstTxWarp prst="textNoShape">
              <a:avLst/>
            </a:prstTxWarp>
          </a:bodyPr>
          <a:lstStyle>
            <a:lvl1pPr algn="r" defTabSz="948817">
              <a:defRPr sz="1200"/>
            </a:lvl1pPr>
          </a:lstStyle>
          <a:p>
            <a:endParaRPr lang="en-US" dirty="0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974140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b" anchorCtr="0" compatLnSpc="1">
            <a:prstTxWarp prst="textNoShape">
              <a:avLst/>
            </a:prstTxWarp>
          </a:bodyPr>
          <a:lstStyle>
            <a:lvl1pPr defTabSz="948817">
              <a:defRPr sz="1200"/>
            </a:lvl1pPr>
          </a:lstStyle>
          <a:p>
            <a:endParaRPr lang="en-US" dirty="0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7654" y="8974140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b" anchorCtr="0" compatLnSpc="1">
            <a:prstTxWarp prst="textNoShape">
              <a:avLst/>
            </a:prstTxWarp>
          </a:bodyPr>
          <a:lstStyle>
            <a:lvl1pPr algn="r" defTabSz="948817">
              <a:defRPr sz="1200"/>
            </a:lvl1pPr>
          </a:lstStyle>
          <a:p>
            <a:fld id="{2A55BBB6-1988-4671-9CC8-8BC816B90E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78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t" anchorCtr="0" compatLnSpc="1">
            <a:prstTxWarp prst="textNoShape">
              <a:avLst/>
            </a:prstTxWarp>
          </a:bodyPr>
          <a:lstStyle>
            <a:lvl1pPr defTabSz="948817">
              <a:defRPr sz="1200"/>
            </a:lvl1pPr>
          </a:lstStyle>
          <a:p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7654" y="4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t" anchorCtr="0" compatLnSpc="1">
            <a:prstTxWarp prst="textNoShape">
              <a:avLst/>
            </a:prstTxWarp>
          </a:bodyPr>
          <a:lstStyle>
            <a:lvl1pPr algn="r" defTabSz="948817">
              <a:defRPr sz="1200"/>
            </a:lvl1pPr>
          </a:lstStyle>
          <a:p>
            <a:endParaRPr lang="en-US" dirty="0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5967" y="4487866"/>
            <a:ext cx="5730875" cy="425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974140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b" anchorCtr="0" compatLnSpc="1">
            <a:prstTxWarp prst="textNoShape">
              <a:avLst/>
            </a:prstTxWarp>
          </a:bodyPr>
          <a:lstStyle>
            <a:lvl1pPr defTabSz="948817">
              <a:defRPr sz="1200"/>
            </a:lvl1pPr>
          </a:lstStyle>
          <a:p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7654" y="8974140"/>
            <a:ext cx="3103563" cy="4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4" tIns="47431" rIns="94864" bIns="47431" numCol="1" anchor="b" anchorCtr="0" compatLnSpc="1">
            <a:prstTxWarp prst="textNoShape">
              <a:avLst/>
            </a:prstTxWarp>
          </a:bodyPr>
          <a:lstStyle>
            <a:lvl1pPr algn="r" defTabSz="948817">
              <a:defRPr sz="1200"/>
            </a:lvl1pPr>
          </a:lstStyle>
          <a:p>
            <a:fld id="{1D9A7170-25F7-466E-AA05-33BAD45630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8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CCCA6-1CF1-48A7-8FD1-C109EBB5AA72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CCCA6-1CF1-48A7-8FD1-C109EBB5AA7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CCCA6-1CF1-48A7-8FD1-C109EBB5AA7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CCCA6-1CF1-48A7-8FD1-C109EBB5AA7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280" y="4488181"/>
            <a:ext cx="5730240" cy="42519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7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D649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772400" y="6324600"/>
            <a:ext cx="1323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0" dirty="0" smtClean="0">
                <a:solidFill>
                  <a:schemeClr val="bg1"/>
                </a:solidFill>
                <a:latin typeface="HelveticaNeueLT Std Med" pitchFamily="34" charset="0"/>
              </a:rPr>
              <a:t>kaufCAN.com</a:t>
            </a:r>
            <a:endParaRPr lang="en-US" i="0" dirty="0">
              <a:solidFill>
                <a:schemeClr val="bg1"/>
              </a:solidFill>
              <a:latin typeface="HelveticaNeueLT Std Med" pitchFamily="34" charset="0"/>
            </a:endParaRPr>
          </a:p>
        </p:txBody>
      </p:sp>
      <p:pic>
        <p:nvPicPr>
          <p:cNvPr id="1044" name="Picture 20" descr="KClogo_tag_White_Transpa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3429000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7543800" y="6132984"/>
            <a:ext cx="152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  <a:latin typeface="HelveticaNeueLT Std Lt" pitchFamily="34" charset="0"/>
              </a:rPr>
              <a:t>Page </a:t>
            </a:r>
            <a:fld id="{64781C0B-794C-45FA-B1D6-C129A56FC5E5}" type="slidenum">
              <a:rPr lang="en-US" sz="900" smtClean="0">
                <a:solidFill>
                  <a:schemeClr val="bg1"/>
                </a:solidFill>
                <a:latin typeface="HelveticaNeueLT Std Lt" pitchFamily="34" charset="0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6/05/31/2016-12494/small-business-government-contracting-and-national-defense-authorization-act-of-2013-amendments" TargetMode="External"/><Relationship Id="rId4" Type="http://schemas.openxmlformats.org/officeDocument/2006/relationships/hyperlink" Target="https://www.federalregister.gov/documents/2016/05/31/2016-12494/small-business-government-contracting-and-national-defense-authorization-act-of-2013-amendmen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ederalregister.gov/articles/2016/05/31/2016-12494/small-business-government-contracting-and-national-defense-authorization-act-of-2013-amendmen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federalregister.gov/articles/2016/05/31/2016-12494/small-business-government-contracting-and-national-defense-authorization-act-of-2013-amendmen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federalregister.gov/articles/2016/05/31/2016-12494/small-business-government-contracting-and-national-defense-authorization-act-of-2013-amend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76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TGIC Exchange Brief</a:t>
            </a:r>
            <a:br>
              <a:rPr lang="en-US" dirty="0" smtClean="0"/>
            </a:br>
            <a:r>
              <a:rPr lang="en-US" dirty="0" smtClean="0"/>
              <a:t>Small Business Regulatory Update</a:t>
            </a:r>
            <a:br>
              <a:rPr lang="en-US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November 10, 2016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Terence Murphy / (757) 624.3139 / tmmurphy@kaufcan.com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7315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89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u="sng" dirty="0"/>
              <a:t>Important Note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The contents of this presentation are intended for general information only and should not be construed or relied upon as legal advice nor as a legal opinion on any specific facts or circumstances.  If you need legal advice concerning your specific circumstances, please consider contacting Kaufman &amp; Canoles, P.C.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5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/>
              <a:t>SBA </a:t>
            </a:r>
            <a:r>
              <a:rPr lang="en-US" sz="3200" u="sng" dirty="0" smtClean="0">
                <a:hlinkClick r:id="rId3"/>
              </a:rPr>
              <a:t>Final </a:t>
            </a:r>
            <a:r>
              <a:rPr lang="en-US" sz="3200" u="sng" dirty="0" smtClean="0"/>
              <a:t>Rule Implementing 2013 NDAA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81 Fed. Reg. 34,243 </a:t>
            </a:r>
            <a:r>
              <a:rPr lang="en-US" sz="2400" dirty="0" smtClean="0"/>
              <a:t>(May 31, 2016) (effective June 30, 2016)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Limitations on subcontracting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Similarly situated entities</a:t>
            </a:r>
          </a:p>
        </p:txBody>
      </p:sp>
    </p:spTree>
    <p:extLst>
      <p:ext uri="{BB962C8B-B14F-4D97-AF65-F5344CB8AC3E}">
        <p14:creationId xmlns:p14="http://schemas.microsoft.com/office/powerpoint/2010/main" val="1211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SBA </a:t>
            </a:r>
            <a:r>
              <a:rPr lang="en-US" sz="3200" u="sng" dirty="0">
                <a:solidFill>
                  <a:srgbClr val="FFFFFF"/>
                </a:solidFill>
                <a:hlinkClick r:id="rId3"/>
              </a:rPr>
              <a:t>Final </a:t>
            </a:r>
            <a:r>
              <a:rPr lang="en-US" sz="3200" u="sng" dirty="0" smtClean="0"/>
              <a:t>Rule </a:t>
            </a:r>
            <a:r>
              <a:rPr lang="en-US" sz="3200" u="sng" dirty="0"/>
              <a:t>Implementing 2013 NDAA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Limitations on subcontracting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Subcontracting limitations now based on </a:t>
            </a:r>
            <a:r>
              <a:rPr lang="en-US" i="1" dirty="0" smtClean="0"/>
              <a:t>total </a:t>
            </a:r>
            <a:r>
              <a:rPr lang="en-US" dirty="0" smtClean="0"/>
              <a:t>contract value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Percentage of prime expenditure on subs based on </a:t>
            </a:r>
            <a:r>
              <a:rPr lang="en-US" i="1" dirty="0" smtClean="0"/>
              <a:t>cost</a:t>
            </a:r>
            <a:r>
              <a:rPr lang="en-US" dirty="0" smtClean="0"/>
              <a:t> of contracts (excluding cost of materials when applicable) cannot exceed: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50% for services and supply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85% for general construction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75% for specialty trade</a:t>
            </a:r>
          </a:p>
        </p:txBody>
      </p:sp>
    </p:spTree>
    <p:extLst>
      <p:ext uri="{BB962C8B-B14F-4D97-AF65-F5344CB8AC3E}">
        <p14:creationId xmlns:p14="http://schemas.microsoft.com/office/powerpoint/2010/main" val="22777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SBA </a:t>
            </a:r>
            <a:r>
              <a:rPr lang="en-US" sz="3200" u="sng" dirty="0">
                <a:solidFill>
                  <a:srgbClr val="FFFFFF"/>
                </a:solidFill>
                <a:hlinkClick r:id="rId3"/>
              </a:rPr>
              <a:t>Final </a:t>
            </a:r>
            <a:r>
              <a:rPr lang="en-US" sz="3200" u="sng" dirty="0" smtClean="0"/>
              <a:t>Rule </a:t>
            </a:r>
            <a:r>
              <a:rPr lang="en-US" sz="3200" u="sng" dirty="0"/>
              <a:t>Implementing 2013 NDAA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Similarly Situated Entities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Work subcontracted to “similarly situated entities” counts as work done by the small business prime contractor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“Similarly Situated Entity” defined as a “small business concern subcontractor that is a participant of the same SBA program that qualified the prime contractor as an eligible offeror and awardee of the contract.”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Must also qualify as “small” based on </a:t>
            </a:r>
            <a:r>
              <a:rPr lang="en-US" u="sng" dirty="0" smtClean="0"/>
              <a:t>the NAICS code prime contractor assigned to the subcontract</a:t>
            </a:r>
          </a:p>
        </p:txBody>
      </p:sp>
    </p:spTree>
    <p:extLst>
      <p:ext uri="{BB962C8B-B14F-4D97-AF65-F5344CB8AC3E}">
        <p14:creationId xmlns:p14="http://schemas.microsoft.com/office/powerpoint/2010/main" val="229760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SBA </a:t>
            </a:r>
            <a:r>
              <a:rPr lang="en-US" sz="3200" u="sng" dirty="0">
                <a:solidFill>
                  <a:srgbClr val="FFFFFF"/>
                </a:solidFill>
                <a:hlinkClick r:id="rId3"/>
              </a:rPr>
              <a:t>Final </a:t>
            </a:r>
            <a:r>
              <a:rPr lang="en-US" sz="3200" u="sng" dirty="0" smtClean="0"/>
              <a:t>Rule </a:t>
            </a:r>
            <a:r>
              <a:rPr lang="en-US" sz="3200" u="sng" dirty="0"/>
              <a:t>Implementing 2013 NDAA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Penalty for violating the new rule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1800" dirty="0" smtClean="0"/>
              <a:t>Greater of $500,000 or the dollar amount spent in excess of the limitations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2">
              <a:lnSpc>
                <a:spcPct val="80000"/>
              </a:lnSpc>
            </a:pPr>
            <a:r>
              <a:rPr lang="en-US" sz="1800" dirty="0" smtClean="0"/>
              <a:t>Possible suspension and debarment</a:t>
            </a:r>
          </a:p>
          <a:p>
            <a:pPr lvl="2">
              <a:lnSpc>
                <a:spcPct val="80000"/>
              </a:lnSpc>
            </a:pPr>
            <a:endParaRPr lang="en-US" sz="18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2000" b="1" u="sng" dirty="0" smtClean="0"/>
              <a:t>Practical Note</a:t>
            </a:r>
            <a:r>
              <a:rPr lang="en-US" sz="2000" b="1" dirty="0" smtClean="0"/>
              <a:t>:</a:t>
            </a:r>
            <a:r>
              <a:rPr lang="en-US" sz="2000" dirty="0" smtClean="0"/>
              <a:t>  SBA regulation only; not yet in FAR</a:t>
            </a:r>
            <a:endParaRPr lang="en-US" sz="1600" u="sng" dirty="0" smtClean="0"/>
          </a:p>
          <a:p>
            <a:pPr lvl="2">
              <a:lnSpc>
                <a:spcPct val="80000"/>
              </a:lnSpc>
            </a:pPr>
            <a:r>
              <a:rPr lang="en-US" sz="1600" dirty="0" smtClean="0"/>
              <a:t>Ask CO question in proposal process whether recognition of this change </a:t>
            </a:r>
            <a:endParaRPr lang="en-US" sz="1600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4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18450</TotalTime>
  <Words>227</Words>
  <Application>Microsoft Macintosh PowerPoint</Application>
  <PresentationFormat>On-screen Show (4:3)</PresentationFormat>
  <Paragraphs>40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       TGIC Exchange Brief Small Business Regulatory Update  November 10, 2016  Terence Murphy / (757) 624.3139 / tmmurphy@kaufcan.com </vt:lpstr>
      <vt:lpstr>Important Note</vt:lpstr>
      <vt:lpstr> </vt:lpstr>
      <vt:lpstr> </vt:lpstr>
      <vt:lpstr> </vt:lpstr>
      <vt:lpstr> </vt:lpstr>
    </vt:vector>
  </TitlesOfParts>
  <Company>Kaufman &amp; Canoles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Janet Davis</dc:creator>
  <cp:lastModifiedBy>Al and Susan Diaz</cp:lastModifiedBy>
  <cp:revision>828</cp:revision>
  <cp:lastPrinted>2016-11-01T14:24:17Z</cp:lastPrinted>
  <dcterms:created xsi:type="dcterms:W3CDTF">2003-08-15T18:32:44Z</dcterms:created>
  <dcterms:modified xsi:type="dcterms:W3CDTF">2016-11-08T16:31:40Z</dcterms:modified>
</cp:coreProperties>
</file>