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2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FCoE success has prompted other installations within the FDO footprint consider the vehicle for other service requirements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8" Type="http://schemas.openxmlformats.org/officeDocument/2006/relationships/image" Target="../media/image16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142999" y="304799"/>
            <a:ext cx="207455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Agile – Proficient – Trusted</a:t>
            </a:r>
          </a:p>
        </p:txBody>
      </p:sp>
      <p:sp>
        <p:nvSpPr>
          <p:cNvPr id="41" name="Shape 41"/>
          <p:cNvSpPr/>
          <p:nvPr/>
        </p:nvSpPr>
        <p:spPr>
          <a:xfrm>
            <a:off x="3200400" y="106363"/>
            <a:ext cx="15240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defRPr>
            </a:lvl1pPr>
          </a:lstStyle>
          <a:p>
            <a:r>
              <a:t>UNCLASSIFIED</a:t>
            </a:r>
          </a:p>
        </p:txBody>
      </p:sp>
      <p:sp>
        <p:nvSpPr>
          <p:cNvPr id="42" name="Shape 42"/>
          <p:cNvSpPr/>
          <p:nvPr/>
        </p:nvSpPr>
        <p:spPr>
          <a:xfrm>
            <a:off x="0" y="6611779"/>
            <a:ext cx="9144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Contracting for Soldiers			       UNCLASSIFIED</a:t>
            </a:r>
          </a:p>
        </p:txBody>
      </p:sp>
      <p:sp>
        <p:nvSpPr>
          <p:cNvPr id="43" name="Shape 43"/>
          <p:cNvSpPr/>
          <p:nvPr/>
        </p:nvSpPr>
        <p:spPr>
          <a:xfrm>
            <a:off x="3810000" y="33"/>
            <a:ext cx="15240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defRPr>
            </a:lvl1pPr>
          </a:lstStyle>
          <a:p>
            <a:r>
              <a:t>UNCLASSIFIED</a:t>
            </a:r>
          </a:p>
        </p:txBody>
      </p:sp>
      <p:sp>
        <p:nvSpPr>
          <p:cNvPr id="44" name="Shape 44"/>
          <p:cNvSpPr/>
          <p:nvPr/>
        </p:nvSpPr>
        <p:spPr>
          <a:xfrm>
            <a:off x="173823" y="990600"/>
            <a:ext cx="8862419" cy="566557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870344" y="6609080"/>
            <a:ext cx="273657" cy="26924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Myriad Bold"/>
                <a:ea typeface="Myriad Bold"/>
                <a:cs typeface="Myriad Bold"/>
                <a:sym typeface="Myria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3998" cy="166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97" y="225917"/>
            <a:ext cx="360143" cy="471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224" y="236212"/>
            <a:ext cx="381419" cy="450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3895" y="252846"/>
            <a:ext cx="417201" cy="4172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726757" y="228600"/>
            <a:ext cx="6705173" cy="609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4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304800" y="1050781"/>
            <a:ext cx="8610600" cy="55786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52" name="Shape 52"/>
          <p:cNvSpPr/>
          <p:nvPr/>
        </p:nvSpPr>
        <p:spPr>
          <a:xfrm>
            <a:off x="3886200" y="392"/>
            <a:ext cx="137984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UNCLASSIFIED</a:t>
            </a:r>
          </a:p>
        </p:txBody>
      </p:sp>
      <p:pic>
        <p:nvPicPr>
          <p:cNvPr id="5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8410" y="248397"/>
            <a:ext cx="438350" cy="420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" name="Group 56"/>
          <p:cNvGrpSpPr/>
          <p:nvPr/>
        </p:nvGrpSpPr>
        <p:grpSpPr>
          <a:xfrm>
            <a:off x="8201005" y="152399"/>
            <a:ext cx="1049310" cy="705635"/>
            <a:chOff x="0" y="0"/>
            <a:chExt cx="1049309" cy="705633"/>
          </a:xfrm>
        </p:grpSpPr>
        <p:pic>
          <p:nvPicPr>
            <p:cNvPr id="54" name="image6.gif" descr="micc_emblem_no_bkgd.gi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8486" y="0"/>
              <a:ext cx="592337" cy="567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" name="Shape 55"/>
            <p:cNvSpPr/>
            <p:nvPr/>
          </p:nvSpPr>
          <p:spPr>
            <a:xfrm>
              <a:off x="0" y="528202"/>
              <a:ext cx="1049310" cy="17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FDO-Fort Eustis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142999" y="304799"/>
            <a:ext cx="207455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Agile – Proficient – Trusted</a:t>
            </a:r>
          </a:p>
        </p:txBody>
      </p:sp>
      <p:sp>
        <p:nvSpPr>
          <p:cNvPr id="65" name="Shape 65"/>
          <p:cNvSpPr/>
          <p:nvPr/>
        </p:nvSpPr>
        <p:spPr>
          <a:xfrm>
            <a:off x="3200400" y="106363"/>
            <a:ext cx="15240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defRPr>
            </a:lvl1pPr>
          </a:lstStyle>
          <a:p>
            <a:r>
              <a:t>UNCLASSIFIED</a:t>
            </a:r>
          </a:p>
        </p:txBody>
      </p:sp>
      <p:sp>
        <p:nvSpPr>
          <p:cNvPr id="66" name="Shape 66"/>
          <p:cNvSpPr/>
          <p:nvPr/>
        </p:nvSpPr>
        <p:spPr>
          <a:xfrm>
            <a:off x="0" y="6611779"/>
            <a:ext cx="9144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Contracting for Soldiers			       UNCLASSIFIED</a:t>
            </a:r>
          </a:p>
        </p:txBody>
      </p:sp>
      <p:sp>
        <p:nvSpPr>
          <p:cNvPr id="67" name="Shape 67"/>
          <p:cNvSpPr/>
          <p:nvPr/>
        </p:nvSpPr>
        <p:spPr>
          <a:xfrm>
            <a:off x="3810000" y="33"/>
            <a:ext cx="15240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defRPr>
            </a:lvl1pPr>
          </a:lstStyle>
          <a:p>
            <a:r>
              <a:t>UNCLASSIFIED</a:t>
            </a:r>
          </a:p>
        </p:txBody>
      </p:sp>
      <p:sp>
        <p:nvSpPr>
          <p:cNvPr id="68" name="Shape 68"/>
          <p:cNvSpPr/>
          <p:nvPr/>
        </p:nvSpPr>
        <p:spPr>
          <a:xfrm>
            <a:off x="173823" y="990600"/>
            <a:ext cx="8862419" cy="566557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870344" y="6609080"/>
            <a:ext cx="273657" cy="26924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Myriad Bold"/>
                <a:ea typeface="Myriad Bold"/>
                <a:cs typeface="Myriad Bold"/>
                <a:sym typeface="Myria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3998" cy="166743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3886200" y="392"/>
            <a:ext cx="137984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UNCLASSIFIED</a:t>
            </a:r>
          </a:p>
        </p:txBody>
      </p:sp>
      <p:pic>
        <p:nvPicPr>
          <p:cNvPr id="7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97" y="225917"/>
            <a:ext cx="360143" cy="471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224" y="236212"/>
            <a:ext cx="381419" cy="450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3895" y="252846"/>
            <a:ext cx="417201" cy="41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8410" y="248397"/>
            <a:ext cx="438350" cy="420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" name="Group 78"/>
          <p:cNvGrpSpPr/>
          <p:nvPr/>
        </p:nvGrpSpPr>
        <p:grpSpPr>
          <a:xfrm>
            <a:off x="8201005" y="152399"/>
            <a:ext cx="1049310" cy="705635"/>
            <a:chOff x="0" y="0"/>
            <a:chExt cx="1049309" cy="705633"/>
          </a:xfrm>
        </p:grpSpPr>
        <p:pic>
          <p:nvPicPr>
            <p:cNvPr id="76" name="image6.gif" descr="micc_emblem_no_bkgd.gi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8486" y="0"/>
              <a:ext cx="592337" cy="567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Shape 77"/>
            <p:cNvSpPr/>
            <p:nvPr/>
          </p:nvSpPr>
          <p:spPr>
            <a:xfrm>
              <a:off x="0" y="528202"/>
              <a:ext cx="1049310" cy="17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FDO-Fort Eustis</a:t>
              </a:r>
            </a:p>
          </p:txBody>
        </p:sp>
      </p:grpSp>
      <p:sp>
        <p:nvSpPr>
          <p:cNvPr id="79" name="Shape 79"/>
          <p:cNvSpPr/>
          <p:nvPr/>
        </p:nvSpPr>
        <p:spPr>
          <a:xfrm>
            <a:off x="5597004" y="5117067"/>
            <a:ext cx="22098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FDO-Fort Eustis</a:t>
            </a:r>
          </a:p>
        </p:txBody>
      </p:sp>
      <p:pic>
        <p:nvPicPr>
          <p:cNvPr id="80" name="image6.gif" descr="micc_emblem_no_bkgd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93210" y="1466850"/>
            <a:ext cx="3817390" cy="3658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16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01186" y="1577856"/>
            <a:ext cx="2324056" cy="3721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6" Type="http://schemas.openxmlformats.org/officeDocument/2006/relationships/image" Target="../media/image12.jpeg"/><Relationship Id="rId17" Type="http://schemas.openxmlformats.org/officeDocument/2006/relationships/image" Target="../media/image13.jpeg"/><Relationship Id="rId18" Type="http://schemas.openxmlformats.org/officeDocument/2006/relationships/image" Target="../media/image14.jpeg"/><Relationship Id="rId19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73823" y="990600"/>
            <a:ext cx="8862419" cy="566557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3810000" y="33"/>
            <a:ext cx="1524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UNCLASSIFIED</a:t>
            </a:r>
          </a:p>
        </p:txBody>
      </p:sp>
      <p:pic>
        <p:nvPicPr>
          <p:cNvPr id="4" name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" y="0"/>
            <a:ext cx="9143998" cy="16674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3886200" y="392"/>
            <a:ext cx="137984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UNCLASSIFIED</a:t>
            </a:r>
          </a:p>
        </p:txBody>
      </p:sp>
      <p:sp>
        <p:nvSpPr>
          <p:cNvPr id="6" name="Shape 6"/>
          <p:cNvSpPr/>
          <p:nvPr/>
        </p:nvSpPr>
        <p:spPr>
          <a:xfrm>
            <a:off x="0" y="6611779"/>
            <a:ext cx="91440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Contracting for Soldiers			       UNCLASSIFIED</a:t>
            </a:r>
          </a:p>
        </p:txBody>
      </p:sp>
      <p:pic>
        <p:nvPicPr>
          <p:cNvPr id="7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997" y="225917"/>
            <a:ext cx="360143" cy="471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7224" y="236212"/>
            <a:ext cx="381419" cy="450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3895" y="252846"/>
            <a:ext cx="417201" cy="41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88410" y="248397"/>
            <a:ext cx="438350" cy="420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 13"/>
          <p:cNvGrpSpPr/>
          <p:nvPr/>
        </p:nvGrpSpPr>
        <p:grpSpPr>
          <a:xfrm>
            <a:off x="8201005" y="152399"/>
            <a:ext cx="1049310" cy="705635"/>
            <a:chOff x="0" y="0"/>
            <a:chExt cx="1049309" cy="705633"/>
          </a:xfrm>
        </p:grpSpPr>
        <p:pic>
          <p:nvPicPr>
            <p:cNvPr id="11" name="image6.gif" descr="micc_emblem_no_bkgd.gi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8486" y="0"/>
              <a:ext cx="592337" cy="567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Shape 12"/>
            <p:cNvSpPr/>
            <p:nvPr/>
          </p:nvSpPr>
          <p:spPr>
            <a:xfrm>
              <a:off x="0" y="528202"/>
              <a:ext cx="1049310" cy="17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FDO-Fort Eustis</a:t>
              </a:r>
            </a:p>
          </p:txBody>
        </p:sp>
      </p:grpSp>
      <p:pic>
        <p:nvPicPr>
          <p:cNvPr id="14" name="image7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04536" y="1177462"/>
            <a:ext cx="1847512" cy="11322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BFBFBF"/>
            </a:outerShdw>
          </a:effectLst>
        </p:spPr>
      </p:pic>
      <p:pic>
        <p:nvPicPr>
          <p:cNvPr id="15" name="image8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95859" y="1180729"/>
            <a:ext cx="2006255" cy="1332513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9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05327" y="1177462"/>
            <a:ext cx="1785410" cy="1132257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7" name="image10.jpg"/>
          <p:cNvPicPr>
            <a:picLocks noChangeAspect="1"/>
          </p:cNvPicPr>
          <p:nvPr/>
        </p:nvPicPr>
        <p:blipFill>
          <a:blip r:embed="rId14">
            <a:extLst/>
          </a:blip>
          <a:srcRect t="10962"/>
          <a:stretch>
            <a:fillRect/>
          </a:stretch>
        </p:blipFill>
        <p:spPr>
          <a:xfrm>
            <a:off x="2504536" y="5408841"/>
            <a:ext cx="1785410" cy="106815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11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94736" y="2615114"/>
            <a:ext cx="2007378" cy="141118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12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742910" y="1177462"/>
            <a:ext cx="2106355" cy="2135530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13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751887" y="3884841"/>
            <a:ext cx="2097377" cy="257362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14.jpg"/>
          <p:cNvPicPr>
            <a:picLocks noChangeAspect="1"/>
          </p:cNvPicPr>
          <p:nvPr/>
        </p:nvPicPr>
        <p:blipFill>
          <a:blip r:embed="rId18">
            <a:extLst/>
          </a:blip>
          <a:srcRect l="1657" r="39054"/>
          <a:stretch>
            <a:fillRect/>
          </a:stretch>
        </p:blipFill>
        <p:spPr>
          <a:xfrm>
            <a:off x="294736" y="4113441"/>
            <a:ext cx="2005656" cy="234502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22" name="image15.jp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594967" y="5408841"/>
            <a:ext cx="1795768" cy="1049621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1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2pPr>
      <a:lvl3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Myriad Bold"/>
          <a:ea typeface="Myriad Bold"/>
          <a:cs typeface="Myriad Bold"/>
          <a:sym typeface="Myriad 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955102" y="6609080"/>
            <a:ext cx="188898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726757" y="228600"/>
            <a:ext cx="6705173" cy="609600"/>
          </a:xfrm>
          <a:prstGeom prst="rect">
            <a:avLst/>
          </a:prstGeom>
        </p:spPr>
        <p:txBody>
          <a:bodyPr/>
          <a:lstStyle/>
          <a:p>
            <a:r>
              <a:t>OASIS UTILIZATION- MICC FDO Eustis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304800" y="1295399"/>
            <a:ext cx="8610600" cy="4511821"/>
          </a:xfrm>
          <a:prstGeom prst="rect">
            <a:avLst/>
          </a:prstGeom>
        </p:spPr>
        <p:txBody>
          <a:bodyPr/>
          <a:lstStyle/>
          <a:p>
            <a:r>
              <a:t>OASIS added to Army’s Strategic Sourcing Preferred Sources list</a:t>
            </a:r>
          </a:p>
          <a:p>
            <a:pPr marL="742950" lvl="1" indent="-285750">
              <a:spcBef>
                <a:spcPts val="400"/>
              </a:spcBef>
              <a:defRPr sz="2000"/>
            </a:pPr>
            <a:r>
              <a:t>Requires KO to assess and leverage certain existing contracts before procuring through open market means</a:t>
            </a:r>
          </a:p>
          <a:p>
            <a:r>
              <a:t>OASIS found to be an ideal fit for Knowledge Based Services contracts required by the Fires Center of Excellence (FCoE) at Fort Sill</a:t>
            </a:r>
          </a:p>
          <a:p>
            <a:pPr marL="742950" lvl="1" indent="-285750">
              <a:spcBef>
                <a:spcPts val="400"/>
              </a:spcBef>
              <a:defRPr sz="2000"/>
            </a:pPr>
            <a:r>
              <a:t>FCoE has found small businesses contract holders are highly qualified</a:t>
            </a:r>
          </a:p>
          <a:p>
            <a:pPr marL="742950" lvl="1" indent="-285750">
              <a:spcBef>
                <a:spcPts val="400"/>
              </a:spcBef>
              <a:defRPr sz="2000"/>
            </a:pPr>
            <a:r>
              <a:t>Installation has developed a SOP to allow for streamlined task order requests and awards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6130254"/>
            <a:ext cx="9144000" cy="533401"/>
          </a:xfrm>
          <a:prstGeom prst="rect">
            <a:avLst/>
          </a:prstGeom>
          <a:solidFill>
            <a:srgbClr val="FFCC08">
              <a:alpha val="85098"/>
            </a:srgbClr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OASIS UTILIZATION- MICC FDO Eustis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 UTILIZATION- MICC FDO Eustis</dc:title>
  <cp:lastModifiedBy>Al and Susan Diaz</cp:lastModifiedBy>
  <cp:revision>1</cp:revision>
  <dcterms:modified xsi:type="dcterms:W3CDTF">2015-10-27T22:50:18Z</dcterms:modified>
</cp:coreProperties>
</file>