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9" r:id="rId3"/>
    <p:sldId id="308" r:id="rId4"/>
    <p:sldId id="304" r:id="rId5"/>
    <p:sldId id="305" r:id="rId6"/>
    <p:sldId id="306" r:id="rId7"/>
    <p:sldId id="307" r:id="rId8"/>
    <p:sldId id="310" r:id="rId9"/>
    <p:sldId id="309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6" r:id="rId23"/>
    <p:sldId id="323" r:id="rId24"/>
    <p:sldId id="324" r:id="rId25"/>
    <p:sldId id="327" r:id="rId26"/>
    <p:sldId id="325" r:id="rId27"/>
    <p:sldId id="264" r:id="rId2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178"/>
    <a:srgbClr val="474885"/>
    <a:srgbClr val="DB0F0F"/>
    <a:srgbClr val="D2182A"/>
    <a:srgbClr val="800000"/>
    <a:srgbClr val="E1F0FF"/>
    <a:srgbClr val="A80863"/>
    <a:srgbClr val="A60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826" autoAdjust="0"/>
  </p:normalViewPr>
  <p:slideViewPr>
    <p:cSldViewPr>
      <p:cViewPr varScale="1">
        <p:scale>
          <a:sx n="81" d="100"/>
          <a:sy n="81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20A78FD-D00B-419A-984B-4DE6EF0D8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82B58B4-A8E1-4CDC-8D60-5A66340238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93E38F2-7FFE-46B6-8FAF-99347FA53E5F}" type="datetimeFigureOut">
              <a:rPr lang="en-US"/>
              <a:pPr>
                <a:defRPr/>
              </a:pPr>
              <a:t>12/21/2017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6C1985-AECE-4609-B0CC-C1C730E57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049" tIns="46525" rIns="93049" bIns="46525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CB7CC74-7BC1-42F5-8036-643E34868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049" tIns="46525" rIns="93049" bIns="465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6F0459-3BC8-450F-9380-17C8642F81C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58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C68F4167-1D26-43F4-B1ED-6CE69F0A96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5" rIns="93049" bIns="465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43C5A798-F5A9-4510-8838-B42CAAD51A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5" rIns="93049" bIns="465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AF740C4-561B-4B69-99C7-45676A1D16A5}" type="datetimeFigureOut">
              <a:rPr lang="en-US"/>
              <a:pPr>
                <a:defRPr/>
              </a:pPr>
              <a:t>12/21/2017</a:t>
            </a:fld>
            <a:endParaRPr lang="en-US" dirty="0"/>
          </a:p>
        </p:txBody>
      </p:sp>
      <p:sp>
        <p:nvSpPr>
          <p:cNvPr id="17412" name="Rectangle 4">
            <a:extLst>
              <a:ext uri="{FF2B5EF4-FFF2-40B4-BE49-F238E27FC236}">
                <a16:creationId xmlns="" xmlns:a16="http://schemas.microsoft.com/office/drawing/2014/main" id="{A8F670F7-298E-458F-97DA-0B6DFB4013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0C5FDEA0-2F3B-494F-A418-6627E0733A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5" rIns="93049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="" xmlns:a16="http://schemas.microsoft.com/office/drawing/2014/main" id="{575E55CA-2DF2-4B32-B3FC-B875FE0158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5" rIns="93049" bIns="465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>
            <a:extLst>
              <a:ext uri="{FF2B5EF4-FFF2-40B4-BE49-F238E27FC236}">
                <a16:creationId xmlns="" xmlns:a16="http://schemas.microsoft.com/office/drawing/2014/main" id="{E1242F10-2364-42F0-AACC-DCD2035FA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9" tIns="46525" rIns="93049" bIns="465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2581747-0068-4108-80C8-C7BDE2D759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304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F50436E5-4804-47A5-83BA-B9953F256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CEDC0753-B6C5-415B-AD0D-794F0B5AB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5561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558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61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0326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18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88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174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7986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027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346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00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613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110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5802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8955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549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004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78011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7690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B4BEF0EB-F079-490D-839A-0F517BCE6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A4294A36-C951-4884-8335-EEE869825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19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35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69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16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38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405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708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9E0B11F-05F1-4B6B-82ED-AFBA79F7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5D39D916-5706-4383-AF5F-BCD80DA41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94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3EBE0A5-50C3-4820-B50F-AE3987600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44BFEA4-A060-4FBA-9BE1-775BA4240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6C5A21F-9588-4D31-8E6B-36599B9C9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64E7F-7B58-4FEC-A306-74D9B09E862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117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1921895-A01D-4257-AF75-7A874FE8D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6FBB48A-FCD3-43F8-B21B-BD4BC4D60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429E54D-4CBF-48B1-80F1-1EB8D0B5C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E91EC-CCC4-49FB-AEB5-DDA045056D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43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531F9FF-68BD-4216-9C58-44F5971D0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6F41226-F65D-4A69-9A9F-9E47722A7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3603920-01E1-41CD-B79E-FADEE71D8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76903-5CB0-4CAD-A71C-092E90CF6D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15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86E035D-38C5-4134-BF25-CB481607E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90E8308-2523-46A5-BC26-C8AE82061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592D76F-14DB-424A-BB11-D3ECD3D14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EA9C3-5941-4580-9B2A-3EE4B54B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574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A7EA071-45A0-49AC-ABB7-D37773EDA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FA22297-25EF-498D-A6B0-1C031AFDA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88D68BC-4DA7-49DF-BD21-7A16A4766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9D078-E9F5-48F9-8D61-84CA353950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3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12E680B-5713-4649-8CF9-23EFB2E6E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BB0622B-1979-48C6-8AB3-086A3B98E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FED452A-B5DC-485A-8B80-9546AB44B4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6D658-D07A-45AE-9B24-C831144798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88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7DEA919-C832-4AFC-8D07-A3EB23DFA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E97C28C-AE81-4EAE-AAE1-7EE8098628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4981F79F-6530-4329-818A-C0BC6F182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B6BC3-2255-4789-9761-4A945308A5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6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559420A-8EA8-40CC-BC75-6A7388879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D1233D8-2158-4184-8F3A-D0A93C2F9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847914F-1824-4A12-B5B6-459373F63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64549-A7A9-4A6A-9F28-00E44F498E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10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8D4CE1F-CE88-4E3D-84BE-B77A91532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973840B-CA89-49D6-87FD-56585F608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598B357-B89A-4C9B-9E63-8D5CDC4B7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2B1B8-0DCC-4B9B-B20C-9B6EEC16C7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578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D65F9AA-EF63-4DE0-B585-947C80333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67050D-4E7B-43A2-A5A1-7EBC76A73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40AAF12-A73F-4A0E-81F5-6DC22CA23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D77EE-0178-4528-8BBF-2FD6C0287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206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915A903-E7F8-4C8C-BA08-43DA2CB86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9D91F13-BDFD-42D2-969E-07C1C4F75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BD78261-D812-4C6B-9BD8-751BB1843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2E1E6-3E98-48BA-9DF9-85FA1C5E7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757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F8D2D5E-C508-4789-B916-0F341DE9C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52D1D8D-813C-4259-A049-D9D7E088F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B32CB337-821C-4B69-898E-0DDA472BE1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AC9E173D-D80E-4D42-B4F8-A310EB4D44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458AE44-BED9-4A79-B1B5-D132F2CEAA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7F7741-5DCD-4163-B8FB-64AB941666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cq.osd.mil/dpap/dars/dfars/html/current/215_4.htm#215.403-5" TargetMode="External"/><Relationship Id="rId5" Type="http://schemas.openxmlformats.org/officeDocument/2006/relationships/hyperlink" Target="http://www.dcaa.mil/" TargetMode="Externa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7B09AAF-E2B4-4120-8C4F-3480F7543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381000"/>
            <a:ext cx="9220200" cy="741045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1" name="Rectangle 18">
            <a:extLst>
              <a:ext uri="{FF2B5EF4-FFF2-40B4-BE49-F238E27FC236}">
                <a16:creationId xmlns="" xmlns:a16="http://schemas.microsoft.com/office/drawing/2014/main" id="{D5B354B7-CFBB-4AFA-8668-AE4490AA9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112">
            <a:extLst>
              <a:ext uri="{FF2B5EF4-FFF2-40B4-BE49-F238E27FC236}">
                <a16:creationId xmlns="" xmlns:a16="http://schemas.microsoft.com/office/drawing/2014/main" id="{4C7E93F4-C5D9-448B-B905-50370BCEB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53" name="Text Box 113">
            <a:extLst>
              <a:ext uri="{FF2B5EF4-FFF2-40B4-BE49-F238E27FC236}">
                <a16:creationId xmlns="" xmlns:a16="http://schemas.microsoft.com/office/drawing/2014/main" id="{8275320E-49F6-4DC6-80E0-41328E208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2054" name="Picture 111" descr="tgic-logo">
            <a:extLst>
              <a:ext uri="{FF2B5EF4-FFF2-40B4-BE49-F238E27FC236}">
                <a16:creationId xmlns="" xmlns:a16="http://schemas.microsoft.com/office/drawing/2014/main" id="{7EFB1380-B329-4266-BA33-D03B118F6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33">
            <a:extLst>
              <a:ext uri="{FF2B5EF4-FFF2-40B4-BE49-F238E27FC236}">
                <a16:creationId xmlns="" xmlns:a16="http://schemas.microsoft.com/office/drawing/2014/main" id="{70FBDC5A-1B9B-40B3-9E15-A4D3387B0F9C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2060" name="Rectangle 31">
              <a:extLst>
                <a:ext uri="{FF2B5EF4-FFF2-40B4-BE49-F238E27FC236}">
                  <a16:creationId xmlns="" xmlns:a16="http://schemas.microsoft.com/office/drawing/2014/main" id="{BFD13538-EE0D-4B6D-83C6-3F5C4BD25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2061" name="Rectangle 32">
              <a:extLst>
                <a:ext uri="{FF2B5EF4-FFF2-40B4-BE49-F238E27FC236}">
                  <a16:creationId xmlns="" xmlns:a16="http://schemas.microsoft.com/office/drawing/2014/main" id="{8FBDB4C8-598F-4A81-8D5B-8D5DEFBDB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2056" name="Text Box 88">
            <a:extLst>
              <a:ext uri="{FF2B5EF4-FFF2-40B4-BE49-F238E27FC236}">
                <a16:creationId xmlns="" xmlns:a16="http://schemas.microsoft.com/office/drawing/2014/main" id="{AD22F6FA-1FB4-4730-8E8F-787F84FC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2057" name="Picture 156" descr="tasc-logo">
            <a:extLst>
              <a:ext uri="{FF2B5EF4-FFF2-40B4-BE49-F238E27FC236}">
                <a16:creationId xmlns="" xmlns:a16="http://schemas.microsoft.com/office/drawing/2014/main" id="{6BD9B156-64CB-47B2-A34A-AA52086C6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itle 2">
            <a:extLst>
              <a:ext uri="{FF2B5EF4-FFF2-40B4-BE49-F238E27FC236}">
                <a16:creationId xmlns="" xmlns:a16="http://schemas.microsoft.com/office/drawing/2014/main" id="{1A1C5585-9AF5-4DB3-A5D5-D5159824C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498600"/>
            <a:ext cx="7772400" cy="186531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It’s Time to Talk Turkey--- Industry and Government Prepare for Year–end Planning &amp; Closeout and Fine Tune Provisional Rates</a:t>
            </a:r>
          </a:p>
        </p:txBody>
      </p:sp>
      <p:sp>
        <p:nvSpPr>
          <p:cNvPr id="2059" name="Subtitle 3">
            <a:extLst>
              <a:ext uri="{FF2B5EF4-FFF2-40B4-BE49-F238E27FC236}">
                <a16:creationId xmlns="" xmlns:a16="http://schemas.microsoft.com/office/drawing/2014/main" id="{1299A6D3-E241-4C60-A75F-F62AAC300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488" y="3429000"/>
            <a:ext cx="8494712" cy="1981200"/>
          </a:xfrm>
        </p:spPr>
        <p:txBody>
          <a:bodyPr/>
          <a:lstStyle/>
          <a:p>
            <a:r>
              <a:rPr lang="en-US" altLang="en-US" sz="2800" i="1" dirty="0">
                <a:ea typeface="ＭＳ Ｐゴシック" panose="020B0600070205080204" pitchFamily="34" charset="-128"/>
              </a:rPr>
              <a:t>By</a:t>
            </a:r>
          </a:p>
          <a:p>
            <a:r>
              <a:rPr lang="en-US" altLang="en-US" sz="2800" i="1" dirty="0">
                <a:ea typeface="ＭＳ Ｐゴシック" panose="020B0600070205080204" pitchFamily="34" charset="-128"/>
              </a:rPr>
              <a:t>Jacob Barclay and Beverly Arviso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Indirect Rate Cycle – Contract Closeout</a:t>
            </a:r>
          </a:p>
        </p:txBody>
      </p:sp>
      <p:pic>
        <p:nvPicPr>
          <p:cNvPr id="14" name="Content Placeholder 7">
            <a:extLst>
              <a:ext uri="{FF2B5EF4-FFF2-40B4-BE49-F238E27FC236}">
                <a16:creationId xmlns="" xmlns:a16="http://schemas.microsoft.com/office/drawing/2014/main" id="{FF5418A6-2DF3-498B-BD60-20B98DDB59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45" y="1427163"/>
            <a:ext cx="8946310" cy="41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4000" b="1" dirty="0"/>
              <a:t>Compliance and Audit Scrutiny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580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Where and when do I submit?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5208C362-85E4-4FF4-B951-1F9CB0F3E017}"/>
              </a:ext>
            </a:extLst>
          </p:cNvPr>
          <p:cNvSpPr txBox="1">
            <a:spLocks/>
          </p:cNvSpPr>
          <p:nvPr/>
        </p:nvSpPr>
        <p:spPr>
          <a:xfrm>
            <a:off x="470355" y="1219200"/>
            <a:ext cx="8216445" cy="49069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Where?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office responsible for final indirect cost rates also establishes provisional billing rates.  (FAR 42.704) 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final rates are ACO determined, submit to that office.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final rates are audit determined, submit to local DCAA Office.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When?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Before the beginning of the fiscal year (once budgets are complete) or when the established billing rates are no longer representative of final year end rates.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Rates should represent a 12-month contractor’s fiscal year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PBRs should be submitted at least annually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Vouchers and progress payments can be returned if submitted without properly established billing rates.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5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Adequacy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DD35C309-4C78-40A9-B31B-BEFF07687120}"/>
              </a:ext>
            </a:extLst>
          </p:cNvPr>
          <p:cNvSpPr txBox="1">
            <a:spLocks/>
          </p:cNvSpPr>
          <p:nvPr/>
        </p:nvSpPr>
        <p:spPr>
          <a:xfrm>
            <a:off x="470355" y="1284286"/>
            <a:ext cx="8216445" cy="4841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DCAA has published an Adequacy Checklist for Forward Pricing Rate Proposals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http://www.dcaa.mil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DFARS Adequacy Checklist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http://www.acq.osd.mil/dpap/dars/dfars/html/current/215_4.htm#215.403-5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7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Adequacy Reviews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BCF8D5BB-2B09-4BAE-BDB6-B1E987C3BB82}"/>
              </a:ext>
            </a:extLst>
          </p:cNvPr>
          <p:cNvSpPr txBox="1">
            <a:spLocks/>
          </p:cNvSpPr>
          <p:nvPr/>
        </p:nvSpPr>
        <p:spPr>
          <a:xfrm>
            <a:off x="470355" y="1314450"/>
            <a:ext cx="8216445" cy="481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Management approved operating budgets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Trends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Corporate, home office and shared service allocations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base – bid and proposal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for adjustments and judgmental factors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3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Audit Guidance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4E3DC563-F350-4F94-A1B2-C9872BDA6C28}"/>
              </a:ext>
            </a:extLst>
          </p:cNvPr>
          <p:cNvSpPr txBox="1">
            <a:spLocks/>
          </p:cNvSpPr>
          <p:nvPr/>
        </p:nvSpPr>
        <p:spPr>
          <a:xfrm>
            <a:off x="470355" y="1306512"/>
            <a:ext cx="8216445" cy="4819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10-PSP-021, 8/24/10 – Audit Alert Related to Budgetary Data Supporting Forward Pricing Rates (www.dcaa.mil)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of trends and budgetary data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Large contractors – first year based on detailed management approved operating budget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Subsequent years – based on adjustments to operating budget based on strategic and long range forecasts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76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Audit Guidance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B5207FF9-2ED8-4B4A-BA55-5111FB13FB74}"/>
              </a:ext>
            </a:extLst>
          </p:cNvPr>
          <p:cNvSpPr txBox="1">
            <a:spLocks/>
          </p:cNvSpPr>
          <p:nvPr/>
        </p:nvSpPr>
        <p:spPr>
          <a:xfrm>
            <a:off x="470355" y="1296988"/>
            <a:ext cx="8216445" cy="4829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Level of detail will decrease as period being estimated moves forward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Adjustments to out year pools and bases should be based on reasonable sales forecasts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Extend of detail based on size and complexity of contractor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Smaller contractors generally do not develop detailed budgets – use trend data and history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9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Audit Guidance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9B07065C-ACFC-4135-8C18-7074F878B98D}"/>
              </a:ext>
            </a:extLst>
          </p:cNvPr>
          <p:cNvSpPr txBox="1">
            <a:spLocks/>
          </p:cNvSpPr>
          <p:nvPr/>
        </p:nvSpPr>
        <p:spPr>
          <a:xfrm>
            <a:off x="470355" y="1417638"/>
            <a:ext cx="8216445" cy="47085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13-PSP-019(R), 8/23/13 – Audit Alert on DCMA Forward Pricing Rate Process Change and DCAA Forward Pricing Rate Audit Process  (www.dcaa.mil)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Encourages completion of FPRR within 30 days of FPRP receipt and to start FPRA negotiations within 60 days.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Audit teams should continue their FPRP audits expeditiously, including when the ACO is in the process of negotiating a FPRA or has established a FPRA/FPRR.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36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Audit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B8A5D77E-9F67-4BA0-80C7-6D9A172EF495}"/>
              </a:ext>
            </a:extLst>
          </p:cNvPr>
          <p:cNvSpPr txBox="1">
            <a:spLocks/>
          </p:cNvSpPr>
          <p:nvPr/>
        </p:nvSpPr>
        <p:spPr>
          <a:xfrm>
            <a:off x="180109" y="1427162"/>
            <a:ext cx="8506691" cy="4699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example procedures DCAA may perform include the following: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Contractor walkthroughs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Understand submission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Estimating methodology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Location of cost/pricing data</a:t>
            </a:r>
          </a:p>
          <a:p>
            <a:pPr marL="120015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Cost rate monitoring process</a:t>
            </a:r>
          </a:p>
          <a:p>
            <a:pPr marL="8001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proposed pool and base to prior year and year-to-date pool and bases.</a:t>
            </a:r>
          </a:p>
          <a:p>
            <a:pPr marL="8001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trend of questioned costs in relevant incurred cost audits and consider an adjustment for unallowable expenses in calculating current year provisional billing rates.</a:t>
            </a:r>
          </a:p>
          <a:p>
            <a:pPr marL="74295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98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Rate Analysis Example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="" xmlns:a16="http://schemas.microsoft.com/office/drawing/2014/main" id="{89495DAC-E473-4FAD-AC27-512D3A785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" y="1378527"/>
            <a:ext cx="9003906" cy="4294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78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Understand the difference between FPRP, FPRA, FPRR, and Provisional Billing Rates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Considerations in establishing and updating Forward Pricing and Provisional Billing Rates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Information and analysis to include in your Forward Pricing Rate Proposal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Short Term, Mid-Term and Long Term Budgetary Data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Adjusting Billing Rates and cash flow considerations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DCAA Adequacy Reviews, Audits, and Audit guidance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Supporting your rates during a DCAA/DCMA review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Provisional Rate Requirements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C8985F38-10E5-427B-BCFB-464A48FD108C}"/>
              </a:ext>
            </a:extLst>
          </p:cNvPr>
          <p:cNvSpPr txBox="1">
            <a:spLocks/>
          </p:cNvSpPr>
          <p:nvPr/>
        </p:nvSpPr>
        <p:spPr>
          <a:xfrm>
            <a:off x="470355" y="1314450"/>
            <a:ext cx="8216445" cy="481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Proposed billing rate calculations (Pool and Base) with descriptions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Prior fiscal year (FY) pool and base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FY to date pool and base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FY budget pool and base, if available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Comparative analysis with explanation of any significant differences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Common Deficiencies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82E09AE2-27FA-4E0A-91D0-E4802719F927}"/>
              </a:ext>
            </a:extLst>
          </p:cNvPr>
          <p:cNvSpPr txBox="1">
            <a:spLocks/>
          </p:cNvSpPr>
          <p:nvPr/>
        </p:nvSpPr>
        <p:spPr>
          <a:xfrm>
            <a:off x="201600" y="1219200"/>
            <a:ext cx="8747999" cy="513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Failure to use historical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Absence of analytical support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Excessive reliance on personal judgment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Failure to integrate relevant information from other management systems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Lack of business base support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Lack of trend and budgetary data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of operating budgets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of mid term and long term budgetary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Failure to remove unallowable costs from the billing rate projections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Failure to adjust provisional billing rates based on actuals if there are known significant variances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1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4000" b="1" dirty="0"/>
              <a:t>Budgeting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6650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Why Budget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C6EFB5EF-6943-47D0-98C9-C81A4B4ADE11}"/>
              </a:ext>
            </a:extLst>
          </p:cNvPr>
          <p:cNvSpPr txBox="1">
            <a:spLocks/>
          </p:cNvSpPr>
          <p:nvPr/>
        </p:nvSpPr>
        <p:spPr>
          <a:xfrm>
            <a:off x="470355" y="1306512"/>
            <a:ext cx="8216445" cy="4819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Provides a guide for achieving the company goals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Provides a baseline for measuring performance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as a whole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lines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Manager performance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Assists with developing a pricing model for proposals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of indirect rates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Increasing the likelihood of cost recovery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Provisional rates reflect the expected reality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Assists with obtaining external financing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Demonstrates a commitment to sound business practices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 lenders can be eased about the quality of the company’s financial management skill.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70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9535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Short Term and Long Term Budgeting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48589A50-97AF-4052-B25D-AF308CF64EB7}"/>
              </a:ext>
            </a:extLst>
          </p:cNvPr>
          <p:cNvSpPr txBox="1">
            <a:spLocks/>
          </p:cNvSpPr>
          <p:nvPr/>
        </p:nvSpPr>
        <p:spPr>
          <a:xfrm>
            <a:off x="470355" y="1306512"/>
            <a:ext cx="8216445" cy="4819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of trends and budgetary data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 year based on detailed management approved operating budget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Subsequent years – based on adjustments to operating budget based on strategic and long range forecasts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Level of detail will decrease as period being estimated moves forward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Adjustments to out year pools and bases should be based on reasonable sales forecasts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Extent of detail based on size and complexity of contractor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Smaller contractors generally do not develop detailed budgets – use trend data and history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97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4000" b="1" dirty="0"/>
              <a:t>Other Considerations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DCAA Audit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BBDCDA88-0223-440B-BE28-AFA87D43A5D2}"/>
              </a:ext>
            </a:extLst>
          </p:cNvPr>
          <p:cNvSpPr txBox="1">
            <a:spLocks/>
          </p:cNvSpPr>
          <p:nvPr/>
        </p:nvSpPr>
        <p:spPr>
          <a:xfrm>
            <a:off x="470355" y="1163638"/>
            <a:ext cx="8216445" cy="5191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Cash Management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current Federal budget environment it is important to look at areas where cash is currently being held by the Government or Prime Contractors.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of the more common withholds are associated with indirect rate variances on cost reimbursement contracts and withholds of fees.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obligation of the Contractor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ensure that they receive what is due, and reduce the risk of delays in payment or putting the entire amount at risk due to funding issues. 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Financial Management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we profitable on a per contract basis?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95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2221C3D-7CCB-417D-94EF-F3572670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7" name="Rectangle 18">
            <a:extLst>
              <a:ext uri="{FF2B5EF4-FFF2-40B4-BE49-F238E27FC236}">
                <a16:creationId xmlns="" xmlns:a16="http://schemas.microsoft.com/office/drawing/2014/main" id="{C214FBD6-01F9-4071-9364-B7CBC5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Rectangle 112">
            <a:extLst>
              <a:ext uri="{FF2B5EF4-FFF2-40B4-BE49-F238E27FC236}">
                <a16:creationId xmlns="" xmlns:a16="http://schemas.microsoft.com/office/drawing/2014/main" id="{430C29B7-9F02-4D98-B188-ABC335ED5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6389" name="Text Box 113">
            <a:extLst>
              <a:ext uri="{FF2B5EF4-FFF2-40B4-BE49-F238E27FC236}">
                <a16:creationId xmlns="" xmlns:a16="http://schemas.microsoft.com/office/drawing/2014/main" id="{72741D3D-EEF7-4584-AC06-00218FF2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16390" name="Picture 111" descr="tgic-logo">
            <a:extLst>
              <a:ext uri="{FF2B5EF4-FFF2-40B4-BE49-F238E27FC236}">
                <a16:creationId xmlns="" xmlns:a16="http://schemas.microsoft.com/office/drawing/2014/main" id="{C59F551F-D3A6-48BB-BE7A-A81BD4B6F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1" name="Group 33">
            <a:extLst>
              <a:ext uri="{FF2B5EF4-FFF2-40B4-BE49-F238E27FC236}">
                <a16:creationId xmlns="" xmlns:a16="http://schemas.microsoft.com/office/drawing/2014/main" id="{9D37D7C5-3925-49E8-AEF7-B33364315388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16396" name="Rectangle 31">
              <a:extLst>
                <a:ext uri="{FF2B5EF4-FFF2-40B4-BE49-F238E27FC236}">
                  <a16:creationId xmlns="" xmlns:a16="http://schemas.microsoft.com/office/drawing/2014/main" id="{DD576E26-7CEC-486C-9FB5-DA616B74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6397" name="Rectangle 32">
              <a:extLst>
                <a:ext uri="{FF2B5EF4-FFF2-40B4-BE49-F238E27FC236}">
                  <a16:creationId xmlns="" xmlns:a16="http://schemas.microsoft.com/office/drawing/2014/main" id="{88EC5B83-444D-4BAB-93DB-F3BE31A9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16392" name="Text Box 88">
            <a:extLst>
              <a:ext uri="{FF2B5EF4-FFF2-40B4-BE49-F238E27FC236}">
                <a16:creationId xmlns="" xmlns:a16="http://schemas.microsoft.com/office/drawing/2014/main" id="{8BF58FC1-7E09-4C49-93B8-B37C4D4B8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16393" name="Picture 156" descr="tasc-logo">
            <a:extLst>
              <a:ext uri="{FF2B5EF4-FFF2-40B4-BE49-F238E27FC236}">
                <a16:creationId xmlns="" xmlns:a16="http://schemas.microsoft.com/office/drawing/2014/main" id="{CA9E9AEF-4B5C-4E21-84EC-B7E3B175E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itle 2">
            <a:extLst>
              <a:ext uri="{FF2B5EF4-FFF2-40B4-BE49-F238E27FC236}">
                <a16:creationId xmlns="" xmlns:a16="http://schemas.microsoft.com/office/drawing/2014/main" id="{F90D8CBB-79F7-4F9B-B8B1-55D978A9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16395" name="Subtitle 3">
            <a:extLst>
              <a:ext uri="{FF2B5EF4-FFF2-40B4-BE49-F238E27FC236}">
                <a16:creationId xmlns="" xmlns:a16="http://schemas.microsoft.com/office/drawing/2014/main" id="{573F130B-0A27-48BE-8541-0EEAFB065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endParaRPr lang="en-US" altLang="en-US" sz="2600" dirty="0">
              <a:ea typeface="ＭＳ Ｐゴシック" panose="020B0600070205080204" pitchFamily="34" charset="-128"/>
            </a:endParaRPr>
          </a:p>
          <a:p>
            <a:r>
              <a:rPr lang="en-US" altLang="en-US" sz="2600" dirty="0">
                <a:ea typeface="ＭＳ Ｐゴシック" panose="020B0600070205080204" pitchFamily="34" charset="-128"/>
              </a:rPr>
              <a:t>Jacob Barclay, Senior Consultant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Dixon Hughes Goodman LLP</a:t>
            </a:r>
          </a:p>
          <a:p>
            <a:r>
              <a:rPr lang="en-US" sz="2200" u="sng" dirty="0"/>
              <a:t>Jacob.Barclay@dhgllp.com</a:t>
            </a:r>
          </a:p>
          <a:p>
            <a:r>
              <a:rPr lang="en-US" sz="2200" dirty="0"/>
              <a:t>757.624.5167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endParaRPr lang="en-US" altLang="en-US" sz="26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ea typeface="ＭＳ Ｐゴシック" panose="020B0600070205080204" pitchFamily="34" charset="-128"/>
              </a:rPr>
              <a:t>Beverly Arviso, CPA, CPCM, CFCM, NCMA Fellow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Arviso, Inc.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beverly@arvisoinc.com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757-373-9536</a:t>
            </a:r>
          </a:p>
          <a:p>
            <a:pPr algn="l"/>
            <a:endParaRPr lang="en-US" altLang="en-US" sz="2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4000" b="1" dirty="0"/>
              <a:t>Government Contract Rate Cycle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95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Government Contract Rate Lifecycle</a:t>
            </a:r>
          </a:p>
        </p:txBody>
      </p:sp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328738"/>
            <a:ext cx="8493125" cy="43100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Forward Pricing Rate Proposal (FPRP)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Forward Pricing Rate Recommendation (FPRR) </a:t>
            </a:r>
            <a:r>
              <a:rPr lang="en-US" sz="2000" b="1" u="sng" dirty="0"/>
              <a:t>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Forward Pricing Rate Agreement (FPRA)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Provisional Billing Rates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Final Billing Rates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91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63575"/>
            <a:ext cx="80772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Forward Pricing Rate Proposals (FPRPs)</a:t>
            </a:r>
          </a:p>
        </p:txBody>
      </p:sp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219200"/>
            <a:ext cx="8493125" cy="5124450"/>
          </a:xfrm>
        </p:spPr>
        <p:txBody>
          <a:bodyPr numCol="1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Direct labor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Indirect expense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Corporate allocations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Interdivisional allocations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Intermediate cost pools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Shared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Cost of money factors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Business forecast/allocation bases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Trends and budgetary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Comparative analysis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Use of historical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Comparison of forecasted rates to historical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Rate monitoring and updates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Large vs. small companies – level of detail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54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FPRR and FPRA</a:t>
            </a:r>
          </a:p>
        </p:txBody>
      </p:sp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8" y="1219200"/>
            <a:ext cx="8493125" cy="5124450"/>
          </a:xfrm>
        </p:spPr>
        <p:txBody>
          <a:bodyPr numCol="1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Forward Pricing Rate Recommendations (FPRRs) and Forward Pricing Rate Agreements (FPRAs)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Negotiation of FPRAs may be requested by the contracting officer, the contractor, or initiated by the ACO.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FPRAs are becoming rare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Inadequate contractor submissions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Ongoing monitoring activities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In the absence of FPRAs, DCMA will establish FPRRs based on DCAA input until DCAA audit is complete.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944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Provisional Rates (FAR 42.704)</a:t>
            </a:r>
          </a:p>
        </p:txBody>
      </p:sp>
      <p:sp>
        <p:nvSpPr>
          <p:cNvPr id="3083" name="Subtitle 3">
            <a:extLst>
              <a:ext uri="{FF2B5EF4-FFF2-40B4-BE49-F238E27FC236}">
                <a16:creationId xmlns="" xmlns:a16="http://schemas.microsoft.com/office/drawing/2014/main" id="{1BBF8935-27A7-4353-B771-88CE19597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9" y="1219200"/>
            <a:ext cx="8399462" cy="5124450"/>
          </a:xfrm>
        </p:spPr>
        <p:txBody>
          <a:bodyPr numCol="1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Provisional (forward pricing) rates are sometimes utilized for both pricing and billing.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“Provisional” implies subject to change and approved on an interim basis by DCMA/DCAA.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Programs and projects can enter and leave the business base earlier or later than planned.  For these reasons actual experience in terms of indirect rates may differ (+or-) from provisional rates.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Provisionally billed rates must be periodically compared to actual rates and reconciled to actual rates at contract closeout (also at least annually) for cost-plus and time and material contracts.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200" dirty="0">
              <a:ea typeface="ＭＳ Ｐゴシック" pitchFamily="34" charset="-128"/>
            </a:endParaRPr>
          </a:p>
          <a:p>
            <a:pPr marL="457200" indent="-457200" algn="l">
              <a:buFontTx/>
              <a:buChar char="•"/>
              <a:defRPr/>
            </a:pPr>
            <a:endParaRPr lang="en-US" altLang="en-US" sz="2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69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ICS and the Indirect Rate Cycle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CBDB507-1483-46BD-9A72-97142BF00A47}"/>
              </a:ext>
            </a:extLst>
          </p:cNvPr>
          <p:cNvSpPr txBox="1"/>
          <p:nvPr/>
        </p:nvSpPr>
        <p:spPr>
          <a:xfrm>
            <a:off x="1143000" y="2211747"/>
            <a:ext cx="4419601" cy="303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+mn-ea"/>
              </a:rPr>
              <a:t>- 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Contractor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+mn-ea"/>
              </a:rPr>
              <a:t> 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Indirect Rate Cycle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Bid and bill with Provisional rates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Monitor the Provisional rates versus Actual rates periodically.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Compare the rates at the end of year, at ICS submittal, and when the ICS is settled.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Submit revised rates if there is a material difference throughout contract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Submit final rates in ICS</a:t>
            </a:r>
          </a:p>
          <a:p>
            <a:pPr lvl="1" indent="-214313" defTabSz="4572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anose="020B0604020202020204" pitchFamily="34" charset="0"/>
              </a:rPr>
              <a:t>Settle final rates at contract closeout</a:t>
            </a:r>
          </a:p>
          <a:p>
            <a:pPr defTabSz="457200"/>
            <a:endParaRPr lang="en-US" sz="1350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ea typeface="+mn-ea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9319627C-3115-4EE7-AED3-3EA8EF889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4801" y="2339934"/>
            <a:ext cx="3470598" cy="2692483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9C30BB1E-0690-492E-BDB3-9BA78B93D34C}"/>
              </a:ext>
            </a:extLst>
          </p:cNvPr>
          <p:cNvSpPr txBox="1">
            <a:spLocks/>
          </p:cNvSpPr>
          <p:nvPr/>
        </p:nvSpPr>
        <p:spPr>
          <a:xfrm>
            <a:off x="489396" y="1314450"/>
            <a:ext cx="8502203" cy="4839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dirty="0"/>
              <a:t>The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Incurred Cost Submission (ICS) is a contractor submission to the Government to “true-up” Provisional (Forward Pricing) Rates to Actual Rates as a part of the Indirect Rate Cycle.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ICS rates are comprised of costs which are allocable, reasonable, and allowable on Government contracts.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8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5392B7-9DE2-44CF-8D50-6B9CE5E67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-838200"/>
            <a:ext cx="9220200" cy="7696200"/>
          </a:xfrm>
          <a:prstGeom prst="rect">
            <a:avLst/>
          </a:prstGeom>
          <a:solidFill>
            <a:srgbClr val="E1F0FF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5" name="Rectangle 18">
            <a:extLst>
              <a:ext uri="{FF2B5EF4-FFF2-40B4-BE49-F238E27FC236}">
                <a16:creationId xmlns="" xmlns:a16="http://schemas.microsoft.com/office/drawing/2014/main" id="{FE2BA8D3-B5C3-4528-A88C-D97F0A516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65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112">
            <a:extLst>
              <a:ext uri="{FF2B5EF4-FFF2-40B4-BE49-F238E27FC236}">
                <a16:creationId xmlns="" xmlns:a16="http://schemas.microsoft.com/office/drawing/2014/main" id="{03621BB2-C660-4F28-8832-7862BA010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3575"/>
            <a:ext cx="8305800" cy="327025"/>
          </a:xfrm>
          <a:prstGeom prst="rect">
            <a:avLst/>
          </a:prstGeom>
          <a:solidFill>
            <a:srgbClr val="4041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077" name="Text Box 113">
            <a:extLst>
              <a:ext uri="{FF2B5EF4-FFF2-40B4-BE49-F238E27FC236}">
                <a16:creationId xmlns="" xmlns:a16="http://schemas.microsoft.com/office/drawing/2014/main" id="{2C35BD55-6BC0-4FC8-8C13-057CE97F1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369888"/>
            <a:ext cx="6689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i="1" dirty="0">
                <a:latin typeface="Arial Narrow" panose="020B0606020202030204" pitchFamily="34" charset="0"/>
              </a:rPr>
              <a:t>TIDEWATER GOVERNMENT INDUSTRY COUNCIL                                 www.tasc-tgic.org</a:t>
            </a:r>
          </a:p>
        </p:txBody>
      </p:sp>
      <p:pic>
        <p:nvPicPr>
          <p:cNvPr id="3078" name="Picture 111" descr="tgic-logo">
            <a:extLst>
              <a:ext uri="{FF2B5EF4-FFF2-40B4-BE49-F238E27FC236}">
                <a16:creationId xmlns="" xmlns:a16="http://schemas.microsoft.com/office/drawing/2014/main" id="{34225578-2A81-4F0C-81CE-F7B5138DC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67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3">
            <a:extLst>
              <a:ext uri="{FF2B5EF4-FFF2-40B4-BE49-F238E27FC236}">
                <a16:creationId xmlns="" xmlns:a16="http://schemas.microsoft.com/office/drawing/2014/main" id="{08703045-3418-484E-BC89-339ADB3015BE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6343650"/>
            <a:ext cx="8280400" cy="103188"/>
            <a:chOff x="190" y="2410"/>
            <a:chExt cx="3293" cy="99"/>
          </a:xfrm>
        </p:grpSpPr>
        <p:sp>
          <p:nvSpPr>
            <p:cNvPr id="3084" name="Rectangle 31">
              <a:extLst>
                <a:ext uri="{FF2B5EF4-FFF2-40B4-BE49-F238E27FC236}">
                  <a16:creationId xmlns="" xmlns:a16="http://schemas.microsoft.com/office/drawing/2014/main" id="{B67385C1-0929-45A4-97F6-78988F42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solidFill>
              <a:srgbClr val="2B3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85" name="Rectangle 32">
              <a:extLst>
                <a:ext uri="{FF2B5EF4-FFF2-40B4-BE49-F238E27FC236}">
                  <a16:creationId xmlns="" xmlns:a16="http://schemas.microsoft.com/office/drawing/2014/main" id="{2C29CF17-809C-4965-8739-45BCF596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" y="2410"/>
              <a:ext cx="3293" cy="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</p:grpSp>
      <p:sp>
        <p:nvSpPr>
          <p:cNvPr id="3080" name="Text Box 88">
            <a:extLst>
              <a:ext uri="{FF2B5EF4-FFF2-40B4-BE49-F238E27FC236}">
                <a16:creationId xmlns="" xmlns:a16="http://schemas.microsoft.com/office/drawing/2014/main" id="{039ECE8C-8986-4A85-8B16-B8ED6EC56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6421438"/>
            <a:ext cx="4981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100" b="1" dirty="0">
              <a:solidFill>
                <a:srgbClr val="404178"/>
              </a:solidFill>
            </a:endParaRPr>
          </a:p>
        </p:txBody>
      </p:sp>
      <p:pic>
        <p:nvPicPr>
          <p:cNvPr id="3081" name="Picture 156" descr="tasc-logo">
            <a:extLst>
              <a:ext uri="{FF2B5EF4-FFF2-40B4-BE49-F238E27FC236}">
                <a16:creationId xmlns="" xmlns:a16="http://schemas.microsoft.com/office/drawing/2014/main" id="{6BBEE4A7-3B7D-40D1-A0E4-21B7D9269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6019800"/>
            <a:ext cx="127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itle 2">
            <a:extLst>
              <a:ext uri="{FF2B5EF4-FFF2-40B4-BE49-F238E27FC236}">
                <a16:creationId xmlns="" xmlns:a16="http://schemas.microsoft.com/office/drawing/2014/main" id="{E1609D7A-BA8E-486E-B7A5-C515F5CBD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3575"/>
            <a:ext cx="8305800" cy="327025"/>
          </a:xfrm>
        </p:spPr>
        <p:txBody>
          <a:bodyPr/>
          <a:lstStyle/>
          <a:p>
            <a:r>
              <a:rPr lang="en-US" altLang="en-US" sz="2500" b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Indirect Rate Cycle – Rate Monitoring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E479546D-9179-4D99-8F41-8ACC47009004}"/>
              </a:ext>
            </a:extLst>
          </p:cNvPr>
          <p:cNvSpPr txBox="1">
            <a:spLocks/>
          </p:cNvSpPr>
          <p:nvPr/>
        </p:nvSpPr>
        <p:spPr>
          <a:xfrm>
            <a:off x="373486" y="1163637"/>
            <a:ext cx="8178085" cy="522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356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Rates must be monitored by the contractor and may be adjusted as necessary throughout the year (FAR 42.704(c) and FAR 52.216-7(e))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Protects the Contractor and the Government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indirect rates on a regular basis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Monitoring Over/Under Billings per contract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 material rate variances are evident, submit adjusting invoices timely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Ensures payment to the contractor prior to exhausting of funding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current budget environment the contractor is wise to recover actual costs as quickly as possible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cash flow or financial statement surprises if regularly reviewed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628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1553</Words>
  <Application>Microsoft Office PowerPoint</Application>
  <PresentationFormat>On-screen Show (4:3)</PresentationFormat>
  <Paragraphs>234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Courier New</vt:lpstr>
      <vt:lpstr>Tahoma</vt:lpstr>
      <vt:lpstr>Times New Roman</vt:lpstr>
      <vt:lpstr>Default Design</vt:lpstr>
      <vt:lpstr> It’s Time to Talk Turkey--- Industry and Government Prepare for Year–end Planning &amp; Closeout and Fine Tune Provisional Rates</vt:lpstr>
      <vt:lpstr>Objectives</vt:lpstr>
      <vt:lpstr>PowerPoint Presentation</vt:lpstr>
      <vt:lpstr>Government Contract Rate Lifecycle</vt:lpstr>
      <vt:lpstr>Forward Pricing Rate Proposals (FPRPs)</vt:lpstr>
      <vt:lpstr>FPRR and FPRA</vt:lpstr>
      <vt:lpstr>Provisional Rates (FAR 42.704)</vt:lpstr>
      <vt:lpstr>The ICS and the Indirect Rate Cycle</vt:lpstr>
      <vt:lpstr>Indirect Rate Cycle – Rate Monitoring</vt:lpstr>
      <vt:lpstr>Indirect Rate Cycle – Contract Closeout</vt:lpstr>
      <vt:lpstr>PowerPoint Presentation</vt:lpstr>
      <vt:lpstr>Where and when do I submit?</vt:lpstr>
      <vt:lpstr>DCAA Adequacy</vt:lpstr>
      <vt:lpstr>DCAA Adequacy Reviews</vt:lpstr>
      <vt:lpstr>DCAA Audit Guidance</vt:lpstr>
      <vt:lpstr>DCAA Audit Guidance</vt:lpstr>
      <vt:lpstr>DCAA Audit Guidance</vt:lpstr>
      <vt:lpstr>DCAA Audit</vt:lpstr>
      <vt:lpstr>Rate Analysis Example</vt:lpstr>
      <vt:lpstr>Provisional Rate Requirements</vt:lpstr>
      <vt:lpstr>Common Deficiencies</vt:lpstr>
      <vt:lpstr>PowerPoint Presentation</vt:lpstr>
      <vt:lpstr>Why Budget</vt:lpstr>
      <vt:lpstr>Short Term and Long Term Budgeting</vt:lpstr>
      <vt:lpstr>PowerPoint Presentation</vt:lpstr>
      <vt:lpstr>DCAA Audit</vt:lpstr>
      <vt:lpstr>Questions</vt:lpstr>
    </vt:vector>
  </TitlesOfParts>
  <Company>Quality Technical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rachel_miller</dc:creator>
  <cp:lastModifiedBy>bsessoms</cp:lastModifiedBy>
  <cp:revision>168</cp:revision>
  <cp:lastPrinted>2015-05-04T18:36:29Z</cp:lastPrinted>
  <dcterms:created xsi:type="dcterms:W3CDTF">2004-06-03T21:19:36Z</dcterms:created>
  <dcterms:modified xsi:type="dcterms:W3CDTF">2017-12-21T14:35:32Z</dcterms:modified>
</cp:coreProperties>
</file>